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Nunito" pitchFamily="2" charset="0"/>
      <p:regular r:id="rId37"/>
      <p:bold r:id="rId38"/>
      <p:italic r:id="rId39"/>
      <p:boldItalic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C9CA57-5A20-404B-9C7C-DF216F7E3539}">
  <a:tblStyle styleId="{F0C9CA57-5A20-404B-9C7C-DF216F7E353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6" y="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943247bc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943247bc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943247bc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943247bc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943247bc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943247bc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943247bc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943247bc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orbel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ctrTitle"/>
          </p:nvPr>
        </p:nvSpPr>
        <p:spPr>
          <a:xfrm>
            <a:off x="390525" y="1140450"/>
            <a:ext cx="82221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-GB" sz="2000" b="1" dirty="0">
                <a:latin typeface="Arial"/>
                <a:ea typeface="Arial"/>
                <a:cs typeface="Arial"/>
                <a:sym typeface="Arial"/>
              </a:rPr>
              <a:t>COVINET: A CONVOLUTIONAL NEURAL NETWORK APPROACH FOR PREDICTING COVID</a:t>
            </a:r>
            <a:r>
              <a:rPr lang="en-GB" sz="2000" b="1" dirty="0">
                <a:latin typeface="Cambria Math"/>
                <a:ea typeface="Cambria Math"/>
                <a:cs typeface="Cambria Math"/>
                <a:sym typeface="Cambria Math"/>
              </a:rPr>
              <a:t>‑</a:t>
            </a:r>
            <a:r>
              <a:rPr lang="en-GB" sz="2000" b="1" dirty="0">
                <a:latin typeface="Arial"/>
                <a:ea typeface="Arial"/>
                <a:cs typeface="Arial"/>
                <a:sym typeface="Arial"/>
              </a:rPr>
              <a:t>19 FROM CHEST X</a:t>
            </a:r>
            <a:r>
              <a:rPr lang="en-GB" sz="2000" b="1" dirty="0">
                <a:latin typeface="Cambria Math"/>
                <a:ea typeface="Cambria Math"/>
                <a:cs typeface="Cambria Math"/>
                <a:sym typeface="Cambria Math"/>
              </a:rPr>
              <a:t>‑</a:t>
            </a:r>
            <a:r>
              <a:rPr lang="en-GB" sz="2000" b="1" dirty="0">
                <a:latin typeface="Arial"/>
                <a:ea typeface="Arial"/>
                <a:cs typeface="Arial"/>
                <a:sym typeface="Arial"/>
              </a:rPr>
              <a:t>RAY IMAGES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1820925" y="2394713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dirty="0"/>
              <a:t>Project guide: Ms. M. Jeyanthi, AP/IT</a:t>
            </a:r>
            <a:endParaRPr dirty="0"/>
          </a:p>
        </p:txBody>
      </p:sp>
      <p:sp>
        <p:nvSpPr>
          <p:cNvPr id="133" name="Google Shape;133;p14"/>
          <p:cNvSpPr txBox="1"/>
          <p:nvPr/>
        </p:nvSpPr>
        <p:spPr>
          <a:xfrm>
            <a:off x="5668550" y="3519000"/>
            <a:ext cx="2818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lang="en-GB" sz="14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Deena </a:t>
            </a:r>
            <a:r>
              <a:rPr lang="en-GB" sz="1400" b="0" i="0" u="none" strike="noStrike" cap="none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Dayalan</a:t>
            </a:r>
            <a:r>
              <a:rPr lang="en-GB" sz="14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 (1818111)</a:t>
            </a:r>
            <a:endParaRPr sz="1400" b="0" i="0" u="none" strike="noStrike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lang="en-GB" sz="14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Hariprasath S (1818123)</a:t>
            </a:r>
            <a:endParaRPr sz="1400" b="0" i="0" u="none" strike="noStrike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lang="en-GB" sz="14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Karthik S (1818131)</a:t>
            </a:r>
            <a:endParaRPr sz="1400" b="0" i="0" u="none" strike="noStrike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lang="en-GB" sz="1400" b="0" i="0" u="none" strike="noStrike" cap="none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Thirupathi</a:t>
            </a:r>
            <a:r>
              <a:rPr lang="en-GB" sz="14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 (1818L11)</a:t>
            </a:r>
            <a:endParaRPr sz="1400" b="0" i="0" u="none" strike="noStrike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5443550" y="3139675"/>
            <a:ext cx="264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Members</a:t>
            </a:r>
            <a:endParaRPr sz="14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5" name="Google Shape;135;p14"/>
          <p:cNvCxnSpPr/>
          <p:nvPr/>
        </p:nvCxnSpPr>
        <p:spPr>
          <a:xfrm>
            <a:off x="1274975" y="2364700"/>
            <a:ext cx="6625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433375" y="545575"/>
            <a:ext cx="75057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</a:pPr>
            <a:r>
              <a:rPr lang="en-GB" b="1"/>
              <a:t>MODULES</a:t>
            </a:r>
            <a:endParaRPr b="1"/>
          </a:p>
        </p:txBody>
      </p:sp>
      <p:sp>
        <p:nvSpPr>
          <p:cNvPr id="190" name="Google Shape;190;p23"/>
          <p:cNvSpPr txBox="1"/>
          <p:nvPr/>
        </p:nvSpPr>
        <p:spPr>
          <a:xfrm>
            <a:off x="1619875" y="1487675"/>
            <a:ext cx="5132700" cy="16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Calibri"/>
              <a:buAutoNum type="arabicPeriod"/>
            </a:pPr>
            <a:r>
              <a:rPr lang="en-GB" sz="21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sz="2100" b="0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Calibri"/>
              <a:buAutoNum type="arabicPeriod"/>
            </a:pPr>
            <a:r>
              <a:rPr lang="en-GB" sz="21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CLASSIFICATION USING CNN MODEL</a:t>
            </a:r>
            <a:endParaRPr sz="2100" dirty="0">
              <a:solidFill>
                <a:srgbClr val="222222"/>
              </a:solidFill>
            </a:endParaRPr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Calibri"/>
              <a:buAutoNum type="arabicPeriod"/>
            </a:pPr>
            <a:r>
              <a:rPr lang="en-GB" sz="21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WEB DEPLOYMENT</a:t>
            </a:r>
            <a:endParaRPr sz="2100" b="0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932275" y="1264475"/>
            <a:ext cx="7147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en-GB" sz="20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project is divided into three modules</a:t>
            </a:r>
            <a:endParaRPr sz="2000" b="0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390525" y="3740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</a:pPr>
            <a:r>
              <a:rPr lang="en-GB"/>
              <a:t>MODULE 1- DATAPREPROCESSING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325050" y="1012475"/>
            <a:ext cx="84939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1.1 CROPPING THE LUNGS</a:t>
            </a:r>
            <a:endParaRPr dirty="0">
              <a:solidFill>
                <a:srgbClr val="222222"/>
              </a:solidFill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Different CXR equipment brands include different extra information about the patient in the sides and contour of </a:t>
            </a:r>
            <a:r>
              <a:rPr lang="en-GB" sz="1600" b="0" i="0" u="none" strike="noStrike" cap="none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CXRimages</a:t>
            </a:r>
            <a:r>
              <a:rPr lang="en-GB" sz="16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b="0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position and size of the patient may also imply the inclusion of more parts of the body, e.g., arms, neck, stomach. </a:t>
            </a:r>
            <a:endParaRPr sz="1600" b="0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As this information may alter the learning of the classification model, first, we crop the lungs. The cropped images are </a:t>
            </a:r>
            <a:r>
              <a:rPr lang="en-GB" sz="16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Corbel"/>
                <a:ea typeface="Corbel"/>
                <a:cs typeface="Corbel"/>
                <a:sym typeface="Corbel"/>
              </a:rPr>
              <a:t>in 224x224 pixels.</a:t>
            </a:r>
            <a:endParaRPr sz="1600" b="0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5238" y="2918650"/>
            <a:ext cx="1674856" cy="174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8470" y="2903883"/>
            <a:ext cx="1743846" cy="1743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4"/>
          <p:cNvCxnSpPr/>
          <p:nvPr/>
        </p:nvCxnSpPr>
        <p:spPr>
          <a:xfrm>
            <a:off x="4061225" y="3793325"/>
            <a:ext cx="10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1" name="Google Shape;201;p24"/>
          <p:cNvSpPr txBox="1"/>
          <p:nvPr/>
        </p:nvSpPr>
        <p:spPr>
          <a:xfrm>
            <a:off x="3878282" y="3389762"/>
            <a:ext cx="160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cropping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r="52502"/>
          <a:stretch/>
        </p:blipFill>
        <p:spPr>
          <a:xfrm>
            <a:off x="401300" y="747900"/>
            <a:ext cx="4087750" cy="3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l="52536"/>
          <a:stretch/>
        </p:blipFill>
        <p:spPr>
          <a:xfrm>
            <a:off x="4701050" y="746600"/>
            <a:ext cx="4087750" cy="365030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5143500" y="341050"/>
            <a:ext cx="28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Cropped Images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945125" y="341050"/>
            <a:ext cx="28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Images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/>
        </p:nvSpPr>
        <p:spPr>
          <a:xfrm>
            <a:off x="325050" y="786087"/>
            <a:ext cx="8493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1.2 IMAGE PREPROCESSING</a:t>
            </a:r>
            <a:endParaRPr sz="2000" b="1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For edge detection, a value-based filter ([0,-1,0],[-1,6,-1],[0,-1,0]) is applied on the images which results in images with edges as shown </a:t>
            </a:r>
            <a:r>
              <a:rPr lang="en-GB" sz="1600">
                <a:solidFill>
                  <a:srgbClr val="222222"/>
                </a:solidFill>
              </a:rPr>
              <a:t>in the figure.</a:t>
            </a:r>
            <a:endParaRPr>
              <a:solidFill>
                <a:srgbClr val="222222"/>
              </a:solidFill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As the third step, Blue Green Red (BGR) image is converted to the luma component, blue projection, and red projection (YUV). It reduces the resolution of the U and V channels but keeps Y at full resolution. And reducing U and V channels, the size of CNN can be reduced substantially.</a:t>
            </a:r>
            <a:endParaRPr>
              <a:solidFill>
                <a:srgbClr val="222222"/>
              </a:solidFill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As the last step, the YUV images are transformed back to BGR. It performs histogram normalization and smooths the edges.</a:t>
            </a:r>
            <a:endParaRPr sz="16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75" y="348575"/>
            <a:ext cx="50863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/>
        </p:nvSpPr>
        <p:spPr>
          <a:xfrm>
            <a:off x="365908" y="660411"/>
            <a:ext cx="81867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222222"/>
                </a:solidFill>
              </a:rPr>
              <a:t>1.3 PREPARING THE DATA</a:t>
            </a:r>
            <a:endParaRPr sz="1800" b="1" i="0" u="none" strike="noStrike" cap="none">
              <a:solidFill>
                <a:srgbClr val="222222"/>
              </a:solidFill>
            </a:endParaRPr>
          </a:p>
          <a:p>
            <a:pPr marL="12065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22222"/>
              </a:solidFill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Calibri"/>
              <a:buChar char="●"/>
            </a:pPr>
            <a:r>
              <a:rPr lang="en-GB" sz="17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 this module, we segregate cropped images into folders with their corresponding 4  severity levels.</a:t>
            </a:r>
            <a:endParaRPr>
              <a:solidFill>
                <a:srgbClr val="222222"/>
              </a:solidFill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Calibri"/>
              <a:buChar char="●"/>
            </a:pPr>
            <a:r>
              <a:rPr lang="en-GB" sz="17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Each image and its corresponding severity level is given in ‘severity.csv’</a:t>
            </a:r>
            <a:endParaRPr sz="17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3701" y="2267797"/>
            <a:ext cx="4479348" cy="217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151" y="1965314"/>
            <a:ext cx="4173247" cy="224642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>
            <a:spLocks noGrp="1"/>
          </p:cNvSpPr>
          <p:nvPr>
            <p:ph type="title" idx="4294967295"/>
          </p:nvPr>
        </p:nvSpPr>
        <p:spPr>
          <a:xfrm>
            <a:off x="390524" y="417625"/>
            <a:ext cx="86559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</a:pPr>
            <a:r>
              <a:rPr lang="en-GB"/>
              <a:t>MODULE 2 - CLASSIFICATION USING CNN MODEL</a:t>
            </a: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599350" y="1046125"/>
            <a:ext cx="7802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The prepared data is imported into a </a:t>
            </a:r>
            <a:r>
              <a:rPr lang="en-GB" sz="1600" dirty="0" err="1">
                <a:latin typeface="Calibri"/>
                <a:ea typeface="Calibri"/>
                <a:cs typeface="Calibri"/>
                <a:sym typeface="Calibri"/>
              </a:rPr>
              <a:t>colab</a:t>
            </a: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 notebook. 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GB" sz="1600" dirty="0">
                <a:latin typeface="Calibri"/>
                <a:ea typeface="Calibri"/>
                <a:cs typeface="Calibri"/>
                <a:sym typeface="Calibri"/>
              </a:rPr>
              <a:t>The dataset is divided into 70% train, 20% validation and 10% testing splits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9472" y="1773257"/>
            <a:ext cx="4126326" cy="278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/>
        </p:nvSpPr>
        <p:spPr>
          <a:xfrm>
            <a:off x="528250" y="1186250"/>
            <a:ext cx="79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528263" y="439600"/>
            <a:ext cx="78717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CNN ARCHITECTURE</a:t>
            </a:r>
            <a:endParaRPr sz="1800" b="1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●"/>
            </a:pPr>
            <a:r>
              <a:rPr lang="en-GB" sz="18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For classification, a customized CNN model is used.</a:t>
            </a:r>
            <a:endParaRPr dirty="0">
              <a:solidFill>
                <a:srgbClr val="222222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●"/>
            </a:pPr>
            <a:r>
              <a:rPr lang="en-GB" sz="18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architecture of the CNN model is given below.</a:t>
            </a:r>
            <a:endParaRPr dirty="0">
              <a:solidFill>
                <a:srgbClr val="222222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●"/>
            </a:pPr>
            <a:r>
              <a:rPr lang="en-GB" sz="18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Three convolution layers, Max pooling, Average Pooling and three Fully connected layers are used. </a:t>
            </a:r>
            <a:endParaRPr dirty="0">
              <a:solidFill>
                <a:srgbClr val="222222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●"/>
            </a:pPr>
            <a:r>
              <a:rPr lang="en-GB" sz="1800" b="0" i="0" u="none" strike="noStrike" cap="none" dirty="0" err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lang="en-GB" sz="18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activation function is used in all layers except last layer</a:t>
            </a:r>
            <a:endParaRPr dirty="0">
              <a:solidFill>
                <a:srgbClr val="222222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●"/>
            </a:pPr>
            <a:r>
              <a:rPr lang="en-GB" sz="18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last layer uses SoftMax activation function for prediction.</a:t>
            </a:r>
            <a:endParaRPr sz="1800" b="0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●"/>
            </a:pPr>
            <a:r>
              <a:rPr lang="en-GB" sz="1800" b="0" i="0" u="none" strike="noStrike" cap="none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We are using ADAM optimizer and training the model for 50 epochs</a:t>
            </a:r>
            <a:endParaRPr sz="1800" b="0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221" y="2748877"/>
            <a:ext cx="7005766" cy="18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400" y="651838"/>
            <a:ext cx="2100950" cy="2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1150" y="2941313"/>
            <a:ext cx="3160851" cy="17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025" y="693424"/>
            <a:ext cx="2023166" cy="216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381400" y="294225"/>
            <a:ext cx="22992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9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OUTPUT</a:t>
            </a: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434825" y="1515725"/>
            <a:ext cx="125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434825" y="3531025"/>
            <a:ext cx="125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7B4A1-6141-4C21-A525-179816FE0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1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550" y="2941313"/>
            <a:ext cx="3160851" cy="175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/>
        </p:nvSpPr>
        <p:spPr>
          <a:xfrm>
            <a:off x="390525" y="374050"/>
            <a:ext cx="82560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10"/>
              <a:buFont typeface="Corbel"/>
              <a:buNone/>
            </a:pPr>
            <a:r>
              <a:rPr lang="en-GB" sz="3209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RESULTS</a:t>
            </a:r>
            <a:endParaRPr sz="1065" dirty="0">
              <a:solidFill>
                <a:schemeClr val="lt1"/>
              </a:solidFill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0099" y="297765"/>
            <a:ext cx="4263825" cy="42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3210950" y="4548354"/>
            <a:ext cx="388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ACCURACY AND LOSS GRAPH</a:t>
            </a:r>
            <a:endParaRPr sz="1400">
              <a:solidFill>
                <a:srgbClr val="22222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350850" y="380850"/>
            <a:ext cx="75057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rbel"/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393725" y="1213725"/>
            <a:ext cx="7571100" cy="28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-GB" sz="1800" dirty="0">
                <a:solidFill>
                  <a:srgbClr val="000000"/>
                </a:solidFill>
              </a:rPr>
              <a:t>To predict COVID-19 severity levels as Severe, Moderate, Mild, Normal-PCR+ or Negative on Chest X Ray images with high accuracy. </a:t>
            </a: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/>
        </p:nvSpPr>
        <p:spPr>
          <a:xfrm>
            <a:off x="2286000" y="3948422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7576" y="1164310"/>
            <a:ext cx="3887725" cy="312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592" y="1732633"/>
            <a:ext cx="4343400" cy="187706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1359115" y="979973"/>
            <a:ext cx="388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CLASSIFICATION REPORT</a:t>
            </a:r>
            <a:endParaRPr sz="1400" dirty="0">
              <a:solidFill>
                <a:srgbClr val="22222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5712965" y="672173"/>
            <a:ext cx="388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222222"/>
                </a:solidFill>
              </a:rPr>
              <a:t>CONFUSION MATRIX</a:t>
            </a:r>
            <a:endParaRPr sz="1400">
              <a:solidFill>
                <a:srgbClr val="22222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579275" y="5552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MODULE 3 - WEB DEPLOYMENT</a:t>
            </a:r>
            <a:endParaRPr dirty="0"/>
          </a:p>
        </p:txBody>
      </p:sp>
      <p:sp>
        <p:nvSpPr>
          <p:cNvPr id="273" name="Google Shape;273;p34"/>
          <p:cNvSpPr txBox="1"/>
          <p:nvPr/>
        </p:nvSpPr>
        <p:spPr>
          <a:xfrm>
            <a:off x="428250" y="1032550"/>
            <a:ext cx="8287500" cy="222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838200" lvl="0" indent="-323850" algn="just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The model is integrated into a web application for classification. </a:t>
            </a:r>
            <a:endParaRPr sz="1500" dirty="0"/>
          </a:p>
          <a:p>
            <a:pPr marL="457200" marR="838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The user uploads a CXR image and it is fed into the model. The model makes a prediction and it is sent back to the webpage. </a:t>
            </a:r>
            <a:endParaRPr sz="1500" dirty="0"/>
          </a:p>
          <a:p>
            <a:pPr marL="457200" marR="838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 dirty="0"/>
              <a:t>The backend is created using Flask which is a lightweight python framework for creating web applications. A simple web UI is created using HTML and CSS. </a:t>
            </a:r>
            <a:endParaRPr sz="1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75" y="1220325"/>
            <a:ext cx="2375750" cy="25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450" y="942050"/>
            <a:ext cx="5831549" cy="30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/>
          <p:nvPr/>
        </p:nvSpPr>
        <p:spPr>
          <a:xfrm>
            <a:off x="686425" y="457675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5165125" y="400175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390525" y="374050"/>
            <a:ext cx="82560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87" name="Google Shape;287;p36"/>
          <p:cNvSpPr txBox="1"/>
          <p:nvPr/>
        </p:nvSpPr>
        <p:spPr>
          <a:xfrm>
            <a:off x="497475" y="1060750"/>
            <a:ext cx="74952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The proposed approach classifies patients as Negative, Normal-PCR+, Mild, Moderate and Severe using the COVIDGR-1.0 dataset. </a:t>
            </a:r>
            <a:endParaRPr>
              <a:solidFill>
                <a:srgbClr val="222222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This dataset includes four main COVID severity levels identified by a radiological study. </a:t>
            </a:r>
            <a:endParaRPr>
              <a:solidFill>
                <a:srgbClr val="222222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Data preprocessing is performed which helps in the segmentation of the lungs in the X-ray images. </a:t>
            </a:r>
            <a:endParaRPr>
              <a:solidFill>
                <a:srgbClr val="222222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 customized CNN model is used for accurately classifying the patients. </a:t>
            </a:r>
            <a:endParaRPr>
              <a:solidFill>
                <a:srgbClr val="222222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Calibri"/>
              <a:buChar char="●"/>
            </a:pPr>
            <a:r>
              <a:rPr lang="en-GB" sz="16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Results demonstrate that the proposed CNN model can predict COVID-19 patients with high accuracy. The Precision, Recall and F1 scores are also found to be high. Thus, the proposed approach is robust and produces high accuracy. </a:t>
            </a:r>
            <a:endParaRPr sz="14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/>
        </p:nvSpPr>
        <p:spPr>
          <a:xfrm>
            <a:off x="-426720" y="934788"/>
            <a:ext cx="97047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10260" marR="842645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222222"/>
                </a:solidFill>
              </a:rPr>
              <a:t>[1] Wang L, Wong A, (2020) COVID-NET: A TAILORED DEEP CONVOLUTIONAL NEURAL NETWORK DESIGN FOR DETECTION OF COVID-19 CASES FROM CHEST X-RAY IMAGES, Sci Rep 10, 19549 (2020). https://doi.org/10.1038/s41598-020-76550</a:t>
            </a:r>
            <a:endParaRPr dirty="0">
              <a:solidFill>
                <a:srgbClr val="222222"/>
              </a:solidFill>
            </a:endParaRPr>
          </a:p>
          <a:p>
            <a:pPr marL="810260" marR="842645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222222"/>
                </a:solidFill>
              </a:rPr>
              <a:t> </a:t>
            </a:r>
            <a:endParaRPr sz="1200" dirty="0">
              <a:solidFill>
                <a:srgbClr val="222222"/>
              </a:solidFill>
            </a:endParaRPr>
          </a:p>
          <a:p>
            <a:pPr marL="810260" marR="842645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222222"/>
                </a:solidFill>
              </a:rPr>
              <a:t>[2] P. Afshar et al., (2020) COVID-CAPS: A CAPSULE NETWORK-BASED FRAMEWORK FOR IDENTIFICATION OF COVID-19 CASES FROM X-RAY IMAGES, Pattern Recognition Letters, Volume 138, 2020, Pages 638-643, ISSN 0167-8655,</a:t>
            </a:r>
            <a:endParaRPr sz="1200" dirty="0">
              <a:solidFill>
                <a:srgbClr val="222222"/>
              </a:solidFill>
            </a:endParaRPr>
          </a:p>
          <a:p>
            <a:pPr marL="810260" marR="842645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22222"/>
              </a:solidFill>
            </a:endParaRPr>
          </a:p>
          <a:p>
            <a:pPr marL="810260" marR="842645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222222"/>
                </a:solidFill>
              </a:rPr>
              <a:t>[3] M. Karim et al., (2020) DEEPCOVIDEXPLAINER: EXPLAINABLE COVID-19 PREDICTIONS BASED ON CHEST X-RAY IMAGES, arXiv:2004.04582 [</a:t>
            </a:r>
            <a:r>
              <a:rPr lang="en-GB" sz="1200" dirty="0" err="1">
                <a:solidFill>
                  <a:srgbClr val="222222"/>
                </a:solidFill>
              </a:rPr>
              <a:t>eess.IV</a:t>
            </a:r>
            <a:r>
              <a:rPr lang="en-GB" sz="1200" dirty="0">
                <a:solidFill>
                  <a:srgbClr val="222222"/>
                </a:solidFill>
              </a:rPr>
              <a:t>]</a:t>
            </a:r>
            <a:endParaRPr sz="1200" dirty="0">
              <a:solidFill>
                <a:srgbClr val="222222"/>
              </a:solidFill>
            </a:endParaRPr>
          </a:p>
          <a:p>
            <a:pPr marL="810260" marR="842645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22222"/>
              </a:solidFill>
            </a:endParaRPr>
          </a:p>
          <a:p>
            <a:pPr marL="810260" marR="842645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222222"/>
                </a:solidFill>
              </a:rPr>
              <a:t>[4] H. Panwar, P.K. Gupta and M.K. Siddiqui et al. (2020) APPLICATION OF DEEP LEARNING FOR FAST DETECTION OF COVID-19 IN X-RAYS USING </a:t>
            </a:r>
            <a:r>
              <a:rPr lang="en-GB" sz="1200" dirty="0" err="1">
                <a:solidFill>
                  <a:srgbClr val="222222"/>
                </a:solidFill>
              </a:rPr>
              <a:t>nCOVNET</a:t>
            </a:r>
            <a:r>
              <a:rPr lang="en-GB" sz="1200" dirty="0">
                <a:solidFill>
                  <a:srgbClr val="222222"/>
                </a:solidFill>
              </a:rPr>
              <a:t>, Chaos, Solitons &amp; Fractals, Volume 138, 2020, 109944, ISSN 0960-0779</a:t>
            </a:r>
            <a:endParaRPr sz="1200" dirty="0">
              <a:solidFill>
                <a:srgbClr val="222222"/>
              </a:solidFill>
            </a:endParaRPr>
          </a:p>
          <a:p>
            <a:pPr marL="810260" marR="842645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22222"/>
              </a:solidFill>
            </a:endParaRPr>
          </a:p>
        </p:txBody>
      </p:sp>
      <p:sp>
        <p:nvSpPr>
          <p:cNvPr id="293" name="Google Shape;293;p37"/>
          <p:cNvSpPr txBox="1">
            <a:spLocks noGrp="1"/>
          </p:cNvSpPr>
          <p:nvPr>
            <p:ph type="title"/>
          </p:nvPr>
        </p:nvSpPr>
        <p:spPr>
          <a:xfrm>
            <a:off x="350850" y="380850"/>
            <a:ext cx="75057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rbel"/>
              <a:buNone/>
            </a:pPr>
            <a:r>
              <a:rPr lang="en-GB"/>
              <a:t>REFERENCES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orbel"/>
              <a:buNone/>
            </a:pPr>
            <a:r>
              <a:rPr lang="en-GB" sz="4100"/>
              <a:t>THANK YOU</a:t>
            </a:r>
            <a:endParaRPr sz="4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350850" y="380850"/>
            <a:ext cx="75057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rbel"/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4294967295"/>
          </p:nvPr>
        </p:nvSpPr>
        <p:spPr>
          <a:xfrm>
            <a:off x="231650" y="1061075"/>
            <a:ext cx="8221800" cy="3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474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98978"/>
              <a:buFont typeface="Arial"/>
              <a:buChar char="●"/>
            </a:pPr>
            <a:r>
              <a:rPr lang="en-GB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COVID-19 is a pandemic that is spreading rapidly with every passing day and the cases have been reported from 222 countries and territories as of November 2021.</a:t>
            </a:r>
            <a:endParaRPr sz="1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474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98978"/>
              <a:buFont typeface="Arial"/>
              <a:buChar char="●"/>
            </a:pPr>
            <a:r>
              <a:rPr lang="en-GB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COVID - 19 is diagnosed by RT-PCR Testing, CT Scans and/or Chest X-Ray (CXR) Images.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474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98978"/>
              <a:buFont typeface="Arial"/>
              <a:buChar char="●"/>
            </a:pPr>
            <a:r>
              <a:rPr lang="en-GB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CT scanners and RT-PCR testing are not available in most medical centres and hence in many cases CXR images become the most time/cost effective tool for assisting clinicians in making decisions.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474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98978"/>
              <a:buFont typeface="Arial"/>
              <a:buChar char="●"/>
            </a:pPr>
            <a:r>
              <a:rPr lang="en-GB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Deep learning neural networks have a great potential for building COVID-19 triage systems and detecting COVID-19 patients.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474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98978"/>
              <a:buFont typeface="Arial"/>
              <a:buChar char="●"/>
            </a:pPr>
            <a:r>
              <a:rPr lang="en-GB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We propose a customised CNN model that can accurately classify the patients infected with COVID-19 in five severity levels using chest X-rays.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181675" y="2039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rbel"/>
              <a:buNone/>
            </a:pPr>
            <a:r>
              <a:rPr lang="en-GB"/>
              <a:t>LITERATURE SURVEY</a:t>
            </a:r>
            <a:endParaRPr/>
          </a:p>
        </p:txBody>
      </p:sp>
      <p:graphicFrame>
        <p:nvGraphicFramePr>
          <p:cNvPr id="153" name="Google Shape;153;p17"/>
          <p:cNvGraphicFramePr/>
          <p:nvPr/>
        </p:nvGraphicFramePr>
        <p:xfrm>
          <a:off x="316635" y="860025"/>
          <a:ext cx="8506625" cy="3793175"/>
        </p:xfrm>
        <a:graphic>
          <a:graphicData uri="http://schemas.openxmlformats.org/drawingml/2006/table">
            <a:tbl>
              <a:tblPr>
                <a:noFill/>
                <a:tableStyleId>{F0C9CA57-5A20-404B-9C7C-DF216F7E3539}</a:tableStyleId>
              </a:tblPr>
              <a:tblGrid>
                <a:gridCol w="173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7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/>
                        <a:t>Paper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/>
                        <a:t>Author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/>
                        <a:t>Classes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/>
                        <a:t>Model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rbel"/>
                        <a:buNone/>
                      </a:pPr>
                      <a:r>
                        <a:rPr lang="en-GB" sz="1200" b="1" u="none" strike="noStrike" cap="none"/>
                        <a:t>Advantages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/>
                        <a:t>Drawbacks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COVID-Net: A tailored deep convolutional neural network design for detection of COVID-19 cases from chest radiography images,” 2020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L. Wang</a:t>
                      </a: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Normal, Pneumonia, COVID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COVIDNet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rbel"/>
                        <a:buNone/>
                      </a:pPr>
                      <a:r>
                        <a:rPr lang="en-GB" sz="1200" u="none" strike="noStrike" cap="none"/>
                        <a:t>High accurate results are achieved by COVIDNet on COVIDx Dataset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The dataset is biased to severe COVID cases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COVID-CAPS: A Capsule Network-based Framework for Identification of COVID-19 cases from X-ray Images</a:t>
                      </a:r>
                      <a:endParaRPr sz="135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rbel"/>
                        <a:buNone/>
                      </a:pPr>
                      <a:br>
                        <a:rPr lang="en-GB" sz="1200" u="none" strike="noStrike" cap="none"/>
                      </a:b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P. Afshar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Normal, COVID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COVID-CAPS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It can handle small datasets, which is of significant importance due to sudden and rapid emergence of COVID-19</a:t>
                      </a:r>
                      <a:endParaRPr sz="11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It is not statistically reliable as they were evaluated on one single</a:t>
                      </a:r>
                      <a:endParaRPr sz="135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partition.</a:t>
                      </a:r>
                      <a:endParaRPr sz="1100" b="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p18"/>
          <p:cNvGraphicFramePr/>
          <p:nvPr>
            <p:extLst>
              <p:ext uri="{D42A27DB-BD31-4B8C-83A1-F6EECF244321}">
                <p14:modId xmlns:p14="http://schemas.microsoft.com/office/powerpoint/2010/main" val="3225337109"/>
              </p:ext>
            </p:extLst>
          </p:nvPr>
        </p:nvGraphicFramePr>
        <p:xfrm>
          <a:off x="316635" y="404620"/>
          <a:ext cx="8538800" cy="4414375"/>
        </p:xfrm>
        <a:graphic>
          <a:graphicData uri="http://schemas.openxmlformats.org/drawingml/2006/table">
            <a:tbl>
              <a:tblPr>
                <a:noFill/>
                <a:tableStyleId>{F0C9CA57-5A20-404B-9C7C-DF216F7E3539}</a:tableStyleId>
              </a:tblPr>
              <a:tblGrid>
                <a:gridCol w="175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/>
                        <a:t>Paper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/>
                        <a:t>Author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/>
                        <a:t>Classes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/>
                        <a:t>Model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rbel"/>
                        <a:buNone/>
                      </a:pPr>
                      <a:r>
                        <a:rPr lang="en-GB" sz="1200" b="1" u="none" strike="noStrike" cap="none"/>
                        <a:t>Advantages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u="none" strike="noStrike" cap="none"/>
                        <a:t>Drawbacks</a:t>
                      </a:r>
                      <a:endParaRPr sz="12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DeepCOVIDExplainer</a:t>
                      </a: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 Explainable COVID-19 Diagnosis Based on Chest X-ray Images</a:t>
                      </a:r>
                      <a:endParaRPr sz="135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orbel"/>
                        <a:buNone/>
                      </a:pPr>
                      <a:br>
                        <a:rPr lang="en-GB" sz="1200" u="none" strike="noStrike" cap="none" dirty="0"/>
                      </a:br>
                      <a:endParaRPr sz="12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M. Karim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Normal, Pneumonia, COVID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VGC-19 + DenseNet-191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It uses an ensemble of two CNN networks</a:t>
                      </a:r>
                      <a:r>
                        <a:rPr lang="en-GB" sz="1200" u="none" strike="noStrike" cap="none"/>
                        <a:t> and </a:t>
                      </a: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highlight</a:t>
                      </a:r>
                      <a:r>
                        <a:rPr lang="en-GB" sz="1200" u="none" strike="noStrike" cap="none"/>
                        <a:t> </a:t>
                      </a: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r>
                        <a:rPr lang="en-GB" sz="1200" u="none" strike="noStrike" cap="none"/>
                        <a:t> </a:t>
                      </a: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discriminating regions in the input image using gradient-guided class activation maps (Grad-CAM++) and layer-wise relevance propagation (LRP).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</a:rPr>
                        <a:t>The continual upsampling and downsampling processes may also result in loss of signal</a:t>
                      </a:r>
                      <a:endParaRPr sz="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of deep learning for fast detection of COVID-19 in X-Rays using nCOVNET 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H. Panwar, P.K. Gupta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Negative,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COVID-19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strike="noStrike" cap="none"/>
                        <a:t>Bayesian ResNet50V2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proposed model can detect COVID-19 positive patient in a short time. It also achieved a high accuracy with the limited dataset.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dataset has only two classes – negative and positive which is limited as other datasets described had at least 3 classes.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/>
        </p:nvSpPr>
        <p:spPr>
          <a:xfrm>
            <a:off x="350850" y="992870"/>
            <a:ext cx="8442300" cy="156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COVIDNet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COVIDNet uses the COVIDx dataset which comprises of CXR images from five open access data repositories.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was built to classify images as Normal, Pneumonia or COVID-19.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reached a high accuracy, sensitivity and specificity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350850" y="2569584"/>
            <a:ext cx="8338200" cy="156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Drawbacks: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is highly heterogeneous.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dataset does not provide severity levels, most positive cases are of severe patients.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used dataset is biased to COVID cases.</a:t>
            </a:r>
            <a:endParaRPr sz="18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350850" y="380850"/>
            <a:ext cx="75057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rbel"/>
              <a:buNone/>
            </a:pPr>
            <a:r>
              <a:rPr lang="en-GB"/>
              <a:t>EXISTING SYSTEM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416250" y="787025"/>
            <a:ext cx="83115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drawbacks of the existing system are overcome by using a dataset which is categorized into severity levels.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Due to the potential and limitations of the most used COVID-19 CXR datasets and models, </a:t>
            </a:r>
            <a:r>
              <a:rPr lang="en-GB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COVIDGR-1.0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is built. It contains CXR images categorized into severity levels, normal, mild, moderate and severe.</a:t>
            </a:r>
            <a:endParaRPr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eliminate irrelevant information, we crop the lungs from the CXR images.</a:t>
            </a:r>
            <a:endParaRPr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customized CNN model is proposed that can accurately classify patients into five severity levels.</a:t>
            </a:r>
            <a:endParaRPr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approach reaches good and stable results with high accuracy.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50850" y="380850"/>
            <a:ext cx="75057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rbel"/>
              <a:buNone/>
            </a:pPr>
            <a:r>
              <a:rPr lang="en-GB"/>
              <a:t>PROPOSED SYSTEM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/>
        </p:nvSpPr>
        <p:spPr>
          <a:xfrm>
            <a:off x="350850" y="1326150"/>
            <a:ext cx="7952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GB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COVIDGR-1.0 is organized into two classes, positive and negative.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GB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contains 852 images distributed into 426 positive and 426 negative cases. Only Posterior Anterior (PA) view is considered.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GB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More details are given below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 idx="4294967295"/>
          </p:nvPr>
        </p:nvSpPr>
        <p:spPr>
          <a:xfrm>
            <a:off x="350850" y="380850"/>
            <a:ext cx="75057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orbel"/>
              <a:buNone/>
            </a:pPr>
            <a:r>
              <a:rPr lang="en-GB" dirty="0"/>
              <a:t>COVIDGR 1.0 DATASET</a:t>
            </a:r>
            <a:endParaRPr dirty="0"/>
          </a:p>
        </p:txBody>
      </p:sp>
      <p:graphicFrame>
        <p:nvGraphicFramePr>
          <p:cNvPr id="178" name="Google Shape;178;p21"/>
          <p:cNvGraphicFramePr/>
          <p:nvPr/>
        </p:nvGraphicFramePr>
        <p:xfrm>
          <a:off x="731520" y="2688994"/>
          <a:ext cx="7675200" cy="1538585"/>
        </p:xfrm>
        <a:graphic>
          <a:graphicData uri="http://schemas.openxmlformats.org/drawingml/2006/table">
            <a:tbl>
              <a:tblPr firstRow="1" firstCol="1" bandRow="1">
                <a:noFill/>
                <a:tableStyleId>{F0C9CA57-5A20-404B-9C7C-DF216F7E3539}</a:tableStyleId>
              </a:tblPr>
              <a:tblGrid>
                <a:gridCol w="131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6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5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Dataset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Class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#img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Women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Men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#img per severity level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300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COVIDGR-1.0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Negative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426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239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187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COVID-19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426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190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236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Normal-PCR+: 76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Mild: 100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Moderate: 171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Severe: 79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100" marR="631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366775" y="4939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orbel"/>
              <a:buNone/>
            </a:pPr>
            <a:r>
              <a:rPr lang="en-GB" dirty="0"/>
              <a:t>FLOW DIAGRAM</a:t>
            </a:r>
            <a:endParaRPr dirty="0"/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4548" y="243399"/>
            <a:ext cx="4267924" cy="46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1457</Words>
  <Application>Microsoft Office PowerPoint</Application>
  <PresentationFormat>On-screen Show (16:9)</PresentationFormat>
  <Paragraphs>158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Proxima Nova</vt:lpstr>
      <vt:lpstr>Calibri</vt:lpstr>
      <vt:lpstr>Arial</vt:lpstr>
      <vt:lpstr>Cambria Math</vt:lpstr>
      <vt:lpstr>Corbel</vt:lpstr>
      <vt:lpstr>Roboto</vt:lpstr>
      <vt:lpstr>Source Sans Pro</vt:lpstr>
      <vt:lpstr>Nunito</vt:lpstr>
      <vt:lpstr>Shift</vt:lpstr>
      <vt:lpstr>COVINET: A CONVOLUTIONAL NEURAL NETWORK APPROACH FOR PREDICTING COVID‑19 FROM CHEST X‑RAY IMAGES</vt:lpstr>
      <vt:lpstr>OBJECTIVE</vt:lpstr>
      <vt:lpstr>INTRODUCTION</vt:lpstr>
      <vt:lpstr>LITERATURE SURVEY</vt:lpstr>
      <vt:lpstr>PowerPoint Presentation</vt:lpstr>
      <vt:lpstr>EXISTING SYSTEM</vt:lpstr>
      <vt:lpstr>PROPOSED SYSTEM</vt:lpstr>
      <vt:lpstr>COVIDGR 1.0 DATASET</vt:lpstr>
      <vt:lpstr>FLOW DIAGRAM</vt:lpstr>
      <vt:lpstr>MODULES</vt:lpstr>
      <vt:lpstr>MODULE 1- DATAPREPROCESSING</vt:lpstr>
      <vt:lpstr>PowerPoint Presentation</vt:lpstr>
      <vt:lpstr>PowerPoint Presentation</vt:lpstr>
      <vt:lpstr>PowerPoint Presentation</vt:lpstr>
      <vt:lpstr>PowerPoint Presentation</vt:lpstr>
      <vt:lpstr>MODULE 2 - CLASSIFICATION USING CNN MODEL</vt:lpstr>
      <vt:lpstr>PowerPoint Presentation</vt:lpstr>
      <vt:lpstr>PowerPoint Presentation</vt:lpstr>
      <vt:lpstr>PowerPoint Presentation</vt:lpstr>
      <vt:lpstr>PowerPoint Presentation</vt:lpstr>
      <vt:lpstr>MODULE 3 - WEB DEPLOYMENT</vt:lpstr>
      <vt:lpstr>PowerPoint Presentation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COVINET: A CONVOLUTIONAL NEURAL NETWORK APPROACH FOR PREDICTING COVID‑19 FROM CHEST X‑RAY IMAGES</dc:title>
  <cp:lastModifiedBy>Hari Prasath</cp:lastModifiedBy>
  <cp:revision>6</cp:revision>
  <dcterms:modified xsi:type="dcterms:W3CDTF">2022-03-09T17:39:48Z</dcterms:modified>
</cp:coreProperties>
</file>